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5" r:id="rId18"/>
    <p:sldId id="284" r:id="rId19"/>
    <p:sldId id="286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73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80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1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67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28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194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4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789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0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342FF-AAB9-9341-80F2-BF7B0A105408}" type="datetimeFigureOut">
              <a:rPr lang="en-US" smtClean="0"/>
              <a:t>11/5/13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A5465-8A49-ED44-93FC-B342706E1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8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igitalfilipino@gmail.com" TargetMode="External"/><Relationship Id="rId3" Type="http://schemas.openxmlformats.org/officeDocument/2006/relationships/hyperlink" Target="http://facebook.com/digitalfilipino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ragonpay.ph/bancnet-online-how-to" TargetMode="External"/><Relationship Id="rId4" Type="http://schemas.openxmlformats.org/officeDocument/2006/relationships/hyperlink" Target="http://www.dragonpay.ph/how-to-use-dragonpay-online-bank-deposit" TargetMode="External"/><Relationship Id="rId5" Type="http://schemas.openxmlformats.org/officeDocument/2006/relationships/hyperlink" Target="http://www.dragonpay.ph/how-to-use-dragonpay-offline-bank-deposi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ragonpay.ph/online-paymen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0535"/>
            <a:ext cx="7772400" cy="1470025"/>
          </a:xfrm>
        </p:spPr>
        <p:txBody>
          <a:bodyPr/>
          <a:lstStyle/>
          <a:p>
            <a:r>
              <a:rPr lang="en-US" dirty="0" smtClean="0"/>
              <a:t>Accepting E-Commerce Payments Online with </a:t>
            </a:r>
            <a:r>
              <a:rPr lang="en-US" dirty="0" err="1" smtClean="0"/>
              <a:t>Dragonpay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Janette </a:t>
            </a:r>
            <a:r>
              <a:rPr lang="en-US" dirty="0" err="1" smtClean="0"/>
              <a:t>Toral</a:t>
            </a:r>
            <a:endParaRPr lang="en-US" dirty="0" smtClean="0"/>
          </a:p>
          <a:p>
            <a:r>
              <a:rPr lang="en-US" dirty="0" err="1" smtClean="0"/>
              <a:t>DigitalFilipino.com</a:t>
            </a:r>
            <a:endParaRPr lang="en-US" dirty="0"/>
          </a:p>
        </p:txBody>
      </p:sp>
      <p:pic>
        <p:nvPicPr>
          <p:cNvPr id="4" name="Picture 3" descr="E-COMMERCE ADVOC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12320"/>
            <a:ext cx="2286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323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with </a:t>
            </a:r>
            <a:br>
              <a:rPr lang="en-US" dirty="0" smtClean="0"/>
            </a:br>
            <a:r>
              <a:rPr lang="en-US" dirty="0" err="1" smtClean="0"/>
              <a:t>Unionbank</a:t>
            </a:r>
            <a:r>
              <a:rPr lang="en-US" dirty="0" smtClean="0"/>
              <a:t> Internet Banking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8243" y="15481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3: Customer will be prompted for their</a:t>
            </a:r>
            <a:r>
              <a:rPr lang="en-US" b="1" dirty="0" smtClean="0"/>
              <a:t> </a:t>
            </a:r>
            <a:r>
              <a:rPr lang="en-US" b="1" dirty="0" err="1" smtClean="0"/>
              <a:t>Unionbank</a:t>
            </a:r>
            <a:r>
              <a:rPr lang="en-US" b="1" dirty="0" smtClean="0"/>
              <a:t> Internet Banking</a:t>
            </a:r>
            <a:r>
              <a:rPr lang="en-US" dirty="0" smtClean="0"/>
              <a:t> </a:t>
            </a:r>
            <a:r>
              <a:rPr lang="en-US" i="1" dirty="0" smtClean="0"/>
              <a:t>login id</a:t>
            </a:r>
            <a:r>
              <a:rPr lang="en-US" dirty="0" smtClean="0"/>
              <a:t> and </a:t>
            </a:r>
            <a:r>
              <a:rPr lang="en-US" i="1" dirty="0" smtClean="0"/>
              <a:t>password</a:t>
            </a:r>
            <a:r>
              <a:rPr lang="en-US" dirty="0" smtClean="0"/>
              <a:t>. Enter it correctly and click the </a:t>
            </a:r>
            <a:r>
              <a:rPr lang="en-US" i="1" dirty="0" smtClean="0"/>
              <a:t>Continue</a:t>
            </a:r>
            <a:r>
              <a:rPr lang="en-US" dirty="0" smtClean="0"/>
              <a:t> button to proceed.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591" y="432947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4: </a:t>
            </a:r>
            <a:r>
              <a:rPr lang="en-US" b="1" dirty="0" err="1" smtClean="0"/>
              <a:t>Dragonpay</a:t>
            </a:r>
            <a:r>
              <a:rPr lang="en-US" dirty="0" smtClean="0"/>
              <a:t> will retrieve the bank accounts enrolled for Internet banking facility and present it in a dropdown list. Customer chooses the account they wish to debit the payment from. click the </a:t>
            </a:r>
            <a:r>
              <a:rPr lang="en-US" i="1" dirty="0" smtClean="0"/>
              <a:t>Pay</a:t>
            </a:r>
            <a:r>
              <a:rPr lang="en-US" dirty="0" smtClean="0"/>
              <a:t> button to authorize </a:t>
            </a:r>
            <a:r>
              <a:rPr lang="en-US" b="1" dirty="0" err="1" smtClean="0"/>
              <a:t>Dragonpay</a:t>
            </a:r>
            <a:r>
              <a:rPr lang="en-US" dirty="0" smtClean="0"/>
              <a:t> to charge the online purchase from that account.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306428"/>
            <a:ext cx="3810000" cy="309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591" y="2751298"/>
            <a:ext cx="3697944" cy="29830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2971" y="5619028"/>
            <a:ext cx="3764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Note on step 4: Some bank requires transaction password that is different from login password.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0" y="650370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-online-bank-deposit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71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8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with </a:t>
            </a:r>
            <a:br>
              <a:rPr lang="en-US" dirty="0" smtClean="0"/>
            </a:br>
            <a:r>
              <a:rPr lang="en-US" dirty="0" err="1" smtClean="0"/>
              <a:t>Unionbank</a:t>
            </a:r>
            <a:r>
              <a:rPr lang="en-US" dirty="0" smtClean="0"/>
              <a:t> Internet Banking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228243" y="15481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5: Upon completion, customer will be redirected back to the merchant site.  Be informed by the merchant on the completion status — whether successful or not.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55591" y="475898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6: </a:t>
            </a:r>
            <a:r>
              <a:rPr lang="en-US" b="1" dirty="0" err="1" smtClean="0"/>
              <a:t>Dragonpay</a:t>
            </a:r>
            <a:r>
              <a:rPr lang="en-US" dirty="0" smtClean="0"/>
              <a:t> will send a confirmation to customer email address with the status of the payment — whether successful or not. </a:t>
            </a:r>
          </a:p>
          <a:p>
            <a:endParaRPr lang="en-US" dirty="0"/>
          </a:p>
          <a:p>
            <a:r>
              <a:rPr lang="en-US" dirty="0" smtClean="0"/>
              <a:t>Merchant usually does the same too.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11" y="1429366"/>
            <a:ext cx="3810000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4385500"/>
            <a:ext cx="3810000" cy="1955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50370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-online-bank-deposit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4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Over the Counter Banking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 the Counter Deposits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Banco</a:t>
            </a:r>
            <a:r>
              <a:rPr lang="en-US" dirty="0" smtClean="0"/>
              <a:t> de Oro</a:t>
            </a:r>
          </a:p>
          <a:p>
            <a:r>
              <a:rPr lang="en-US" dirty="0" smtClean="0"/>
              <a:t>Bank of the Philippine Islands</a:t>
            </a:r>
          </a:p>
          <a:p>
            <a:r>
              <a:rPr lang="en-US" dirty="0" err="1" smtClean="0"/>
              <a:t>Metrobank</a:t>
            </a:r>
            <a:endParaRPr lang="en-US" dirty="0" smtClean="0"/>
          </a:p>
          <a:p>
            <a:r>
              <a:rPr lang="en-US" dirty="0" smtClean="0"/>
              <a:t>Rizal Commercial Banking Corp </a:t>
            </a:r>
          </a:p>
          <a:p>
            <a:r>
              <a:rPr lang="en-US" dirty="0" err="1" smtClean="0"/>
              <a:t>Chinabank</a:t>
            </a:r>
            <a:endParaRPr lang="en-US" dirty="0"/>
          </a:p>
          <a:p>
            <a:r>
              <a:rPr lang="en-US" dirty="0" err="1" smtClean="0"/>
              <a:t>EastWest</a:t>
            </a:r>
            <a:r>
              <a:rPr lang="en-US" dirty="0" smtClean="0"/>
              <a:t> Bank</a:t>
            </a:r>
          </a:p>
          <a:p>
            <a:r>
              <a:rPr lang="en-US" dirty="0" err="1" smtClean="0"/>
              <a:t>Landbank</a:t>
            </a:r>
            <a:endParaRPr lang="en-US" dirty="0"/>
          </a:p>
          <a:p>
            <a:r>
              <a:rPr lang="en-US" dirty="0" err="1" smtClean="0"/>
              <a:t>Maybank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Philippine National Bank </a:t>
            </a:r>
          </a:p>
          <a:p>
            <a:r>
              <a:rPr lang="en-US" dirty="0" err="1" smtClean="0"/>
              <a:t>RobinsonsBank</a:t>
            </a:r>
            <a:endParaRPr lang="en-US" dirty="0" smtClean="0"/>
          </a:p>
          <a:p>
            <a:r>
              <a:rPr lang="en-US" dirty="0" smtClean="0"/>
              <a:t>Security Bank</a:t>
            </a:r>
          </a:p>
          <a:p>
            <a:r>
              <a:rPr lang="en-US" dirty="0" smtClean="0"/>
              <a:t>Sterling Bank of Asia</a:t>
            </a:r>
          </a:p>
          <a:p>
            <a:r>
              <a:rPr lang="en-US" dirty="0" smtClean="0"/>
              <a:t>United Coconut Planters Bank (UCPB)</a:t>
            </a:r>
          </a:p>
          <a:p>
            <a:r>
              <a:rPr lang="en-US" dirty="0" err="1" smtClean="0"/>
              <a:t>Unionbank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/online-payments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898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Over the Counter Banking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ATM-based payments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Banco</a:t>
            </a:r>
            <a:r>
              <a:rPr lang="en-US" dirty="0" smtClean="0"/>
              <a:t> de Oro</a:t>
            </a:r>
          </a:p>
          <a:p>
            <a:r>
              <a:rPr lang="en-US" dirty="0" smtClean="0"/>
              <a:t>Bank of the Philippine Islands</a:t>
            </a:r>
          </a:p>
          <a:p>
            <a:r>
              <a:rPr lang="en-US" dirty="0" err="1" smtClean="0"/>
              <a:t>Unionbank</a:t>
            </a:r>
            <a:endParaRPr lang="en-US" dirty="0"/>
          </a:p>
          <a:p>
            <a:r>
              <a:rPr lang="en-US" dirty="0" err="1" smtClean="0"/>
              <a:t>Chinabank</a:t>
            </a:r>
            <a:endParaRPr lang="en-US" dirty="0" smtClean="0"/>
          </a:p>
          <a:p>
            <a:r>
              <a:rPr lang="en-US" dirty="0" err="1" smtClean="0"/>
              <a:t>Maybank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Rizal Commercial Banking Corp </a:t>
            </a:r>
          </a:p>
          <a:p>
            <a:r>
              <a:rPr lang="en-US" dirty="0" smtClean="0"/>
              <a:t>Philippine National Bank </a:t>
            </a:r>
          </a:p>
          <a:p>
            <a:r>
              <a:rPr lang="en-US" dirty="0" smtClean="0"/>
              <a:t>United Coconut Planters Bank (UCPB)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/online-payments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813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through </a:t>
            </a:r>
            <a:br>
              <a:rPr lang="en-US" dirty="0" smtClean="0"/>
            </a:br>
            <a:r>
              <a:rPr lang="en-US" dirty="0" smtClean="0"/>
              <a:t>offline bank deposit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85043"/>
            <a:ext cx="3810000" cy="279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22592" y="151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1: Shop online. Choose </a:t>
            </a:r>
            <a:r>
              <a:rPr lang="en-US" dirty="0" err="1" smtClean="0"/>
              <a:t>Dragonpay</a:t>
            </a:r>
            <a:r>
              <a:rPr lang="en-US" dirty="0" smtClean="0"/>
              <a:t> as the payment option at Checkout.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372764"/>
            <a:ext cx="3810000" cy="3162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491151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2: Customer will be prompted for the payment fund source.  Choose among the Over-the-counter Bank payment options. 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6485818"/>
            <a:ext cx="89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-offline-bank-deposit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89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through </a:t>
            </a:r>
            <a:br>
              <a:rPr lang="en-US" dirty="0" smtClean="0"/>
            </a:br>
            <a:r>
              <a:rPr lang="en-US" dirty="0" smtClean="0"/>
              <a:t>offline bank deposit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22592" y="151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3: Customer enters email address.  </a:t>
            </a:r>
            <a:r>
              <a:rPr lang="en-US" b="1" dirty="0" err="1" smtClean="0"/>
              <a:t>Dragonpay</a:t>
            </a:r>
            <a:r>
              <a:rPr lang="en-US" dirty="0" smtClean="0"/>
              <a:t> will send the deposit instructions via email so make sure the address provided is correct.  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4650077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4: After clicking the </a:t>
            </a:r>
            <a:r>
              <a:rPr lang="en-US" i="1" dirty="0" smtClean="0"/>
              <a:t>Confirm</a:t>
            </a:r>
            <a:r>
              <a:rPr lang="en-US" dirty="0" smtClean="0"/>
              <a:t> button, customer will be redirected back to the merchant’s website.  At this point, customer payment is in </a:t>
            </a:r>
            <a:r>
              <a:rPr lang="en-US" i="1" dirty="0" smtClean="0"/>
              <a:t>Pending</a:t>
            </a:r>
            <a:r>
              <a:rPr lang="en-US" dirty="0" smtClean="0"/>
              <a:t> status.  The merchant will not fulfill the order yet until payment cycle with </a:t>
            </a:r>
            <a:r>
              <a:rPr lang="en-US" b="1" dirty="0" err="1" smtClean="0"/>
              <a:t>Dragonpay</a:t>
            </a:r>
            <a:r>
              <a:rPr lang="en-US" dirty="0" smtClean="0"/>
              <a:t> </a:t>
            </a:r>
            <a:r>
              <a:rPr lang="en-US" dirty="0"/>
              <a:t>i</a:t>
            </a:r>
            <a:r>
              <a:rPr lang="en-US" dirty="0" smtClean="0"/>
              <a:t>s completed.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5403"/>
            <a:ext cx="3810000" cy="3086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307" y="3192749"/>
            <a:ext cx="3810000" cy="3124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485818"/>
            <a:ext cx="89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-offline-bank-deposit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51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through </a:t>
            </a:r>
            <a:br>
              <a:rPr lang="en-US" dirty="0" smtClean="0"/>
            </a:br>
            <a:r>
              <a:rPr lang="en-US" dirty="0" smtClean="0"/>
              <a:t>offline bank deposit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226856" y="5152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5: Customer checks email.  Deposit instruction that has has bank account details sent in </a:t>
            </a:r>
            <a:r>
              <a:rPr lang="en-US" b="1" dirty="0" smtClean="0"/>
              <a:t>Step 4</a:t>
            </a:r>
            <a:r>
              <a:rPr lang="en-US" dirty="0" smtClean="0"/>
              <a:t> should have been received already. 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756" y="1501049"/>
            <a:ext cx="5055058" cy="36396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85818"/>
            <a:ext cx="89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-offline-bank-deposit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855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through </a:t>
            </a:r>
            <a:br>
              <a:rPr lang="en-US" dirty="0" smtClean="0"/>
            </a:br>
            <a:r>
              <a:rPr lang="en-US" dirty="0" smtClean="0"/>
              <a:t>offline bank deposit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4687425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6: After deposit, teller will give validated slip that has details including date and time of the transaction, code/name of the bank branch,  and amount paid. Check last email received from </a:t>
            </a:r>
            <a:r>
              <a:rPr lang="en-US" dirty="0" err="1" smtClean="0"/>
              <a:t>Dragonpay</a:t>
            </a:r>
            <a:r>
              <a:rPr lang="en-US" dirty="0" smtClean="0"/>
              <a:t> and fill-in deposit details.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41815"/>
            <a:ext cx="3657600" cy="381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096" y="1545333"/>
            <a:ext cx="4724400" cy="29553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73118" y="1836008"/>
            <a:ext cx="3757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api.dragonpay.ph</a:t>
            </a:r>
            <a:r>
              <a:rPr lang="en-US" dirty="0" smtClean="0"/>
              <a:t>/Bank/</a:t>
            </a:r>
            <a:r>
              <a:rPr lang="en-US" dirty="0" err="1" smtClean="0"/>
              <a:t>WhereIs.aspx?procid</a:t>
            </a:r>
            <a:r>
              <a:rPr lang="en-US" dirty="0" smtClean="0"/>
              <a:t>=BDOX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6485818"/>
            <a:ext cx="89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-offline-bank-deposit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825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-54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through </a:t>
            </a:r>
            <a:br>
              <a:rPr lang="en-US" dirty="0" smtClean="0"/>
            </a:br>
            <a:r>
              <a:rPr lang="en-US" dirty="0" smtClean="0"/>
              <a:t>offline bank deposit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306940" y="468533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7: </a:t>
            </a:r>
          </a:p>
          <a:p>
            <a:endParaRPr lang="en-US" dirty="0"/>
          </a:p>
          <a:p>
            <a:r>
              <a:rPr lang="en-US" dirty="0" smtClean="0"/>
              <a:t>Upon successful validation of payment, </a:t>
            </a:r>
            <a:r>
              <a:rPr lang="en-US" b="1" dirty="0" err="1" smtClean="0"/>
              <a:t>Dragonpay</a:t>
            </a:r>
            <a:r>
              <a:rPr lang="en-US" b="1" dirty="0" smtClean="0"/>
              <a:t> </a:t>
            </a:r>
            <a:r>
              <a:rPr lang="en-US" dirty="0" smtClean="0"/>
              <a:t>sends an email to you for your records.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40" y="1515902"/>
            <a:ext cx="4918960" cy="32137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85818"/>
            <a:ext cx="89945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-offline-bank-deposit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704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Over the Counter </a:t>
            </a:r>
            <a:br>
              <a:rPr lang="en-US" dirty="0" smtClean="0"/>
            </a:br>
            <a:r>
              <a:rPr lang="en-US" dirty="0" smtClean="0"/>
              <a:t>Non-Bank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LBC branches</a:t>
            </a:r>
          </a:p>
          <a:p>
            <a:r>
              <a:rPr lang="en-US" dirty="0" smtClean="0"/>
              <a:t>SM Payment counters</a:t>
            </a:r>
          </a:p>
          <a:p>
            <a:r>
              <a:rPr lang="en-US" dirty="0" smtClean="0"/>
              <a:t>Robinsons Department Stores</a:t>
            </a:r>
          </a:p>
          <a:p>
            <a:r>
              <a:rPr lang="fr-FR" dirty="0" err="1" smtClean="0"/>
              <a:t>M.Lhuillier</a:t>
            </a:r>
            <a:r>
              <a:rPr lang="fr-FR" dirty="0" smtClean="0"/>
              <a:t>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909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Disclaimer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All text and images used in this presentation material were lifted from the various Internet Payment Service Provider (IPSP) websites.</a:t>
            </a:r>
          </a:p>
          <a:p>
            <a:r>
              <a:rPr lang="en-US" dirty="0" smtClean="0"/>
              <a:t>Sources are acknowledged for proper reference and reader verification.</a:t>
            </a:r>
          </a:p>
          <a:p>
            <a:r>
              <a:rPr lang="en-US" dirty="0" smtClean="0"/>
              <a:t>It is meant for educational purposes only. No copyright infringement is intended.</a:t>
            </a:r>
          </a:p>
          <a:p>
            <a:r>
              <a:rPr lang="en-US" dirty="0" smtClean="0"/>
              <a:t>An IPSP who wants to be removed or would like to give updated information can email Janette </a:t>
            </a:r>
            <a:r>
              <a:rPr lang="en-US" dirty="0" err="1" smtClean="0"/>
              <a:t>Toral</a:t>
            </a:r>
            <a:r>
              <a:rPr lang="en-US" dirty="0" smtClean="0"/>
              <a:t> at </a:t>
            </a:r>
            <a:r>
              <a:rPr lang="en-US" dirty="0" smtClean="0">
                <a:hlinkClick r:id="rId2"/>
              </a:rPr>
              <a:t>digitalfilipino@gmail.com</a:t>
            </a:r>
            <a:r>
              <a:rPr lang="en-US" dirty="0" smtClean="0"/>
              <a:t> (Message her on Facebook once sent at </a:t>
            </a:r>
            <a:r>
              <a:rPr lang="en-US" dirty="0" smtClean="0">
                <a:hlinkClick r:id="rId3"/>
              </a:rPr>
              <a:t>http://facebook.com/digitalfilipino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45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http://www.dragonpay.ph/online-payments</a:t>
            </a:r>
            <a:endParaRPr lang="en-US" dirty="0" smtClean="0"/>
          </a:p>
          <a:p>
            <a:r>
              <a:rPr lang="pl-PL" dirty="0" smtClean="0">
                <a:hlinkClick r:id="rId3"/>
              </a:rPr>
              <a:t>http://www.dragonpay.ph/bancnet-online-how-to</a:t>
            </a:r>
            <a:endParaRPr lang="pl-PL" dirty="0" smtClean="0"/>
          </a:p>
          <a:p>
            <a:r>
              <a:rPr lang="en-US" dirty="0" smtClean="0">
                <a:hlinkClick r:id="rId4"/>
              </a:rPr>
              <a:t>http://www.dragonpay.ph/how-to-use-dragonpay-online-bank-deposit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http://www.dragonpay.ph/how-to-use-dragonpay-offline-bank-deposit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288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Online Payment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Facilitates payment through</a:t>
            </a:r>
          </a:p>
          <a:p>
            <a:pPr lvl="1"/>
            <a:r>
              <a:rPr lang="en-US" dirty="0" smtClean="0"/>
              <a:t>Online banking (P10 per transaction)</a:t>
            </a:r>
          </a:p>
          <a:p>
            <a:pPr lvl="1"/>
            <a:r>
              <a:rPr lang="en-US" dirty="0" smtClean="0"/>
              <a:t>Over the counter banking (P15 per transaction)</a:t>
            </a:r>
          </a:p>
          <a:p>
            <a:pPr lvl="1"/>
            <a:r>
              <a:rPr lang="en-US" dirty="0" smtClean="0"/>
              <a:t>Over the counter non-banks (P20 per transaction)</a:t>
            </a:r>
          </a:p>
          <a:p>
            <a:r>
              <a:rPr lang="en-US" dirty="0" smtClean="0"/>
              <a:t>One-time set-up fee of P28,000.</a:t>
            </a:r>
          </a:p>
          <a:p>
            <a:r>
              <a:rPr lang="en-US" dirty="0" smtClean="0"/>
              <a:t>For low value items, micropayments plan is suggested. Pay 5% charges rather than fixed fees.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88668"/>
            <a:ext cx="4339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/online-payments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89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 smtClean="0"/>
              <a:t> with </a:t>
            </a:r>
            <a:r>
              <a:rPr lang="en-US" dirty="0" err="1" smtClean="0"/>
              <a:t>BancNet</a:t>
            </a:r>
            <a:r>
              <a:rPr lang="en-US" dirty="0" smtClean="0"/>
              <a:t> Online Banking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works with member banks that allows interbank fund transfer.</a:t>
            </a:r>
          </a:p>
          <a:p>
            <a:r>
              <a:rPr lang="en-US" dirty="0" smtClean="0"/>
              <a:t>P25 per transaction fee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49177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www.dragonpay.ph</a:t>
            </a:r>
            <a:r>
              <a:rPr lang="pl-PL" dirty="0" smtClean="0"/>
              <a:t>/</a:t>
            </a:r>
            <a:r>
              <a:rPr lang="pl-PL" dirty="0" err="1" smtClean="0"/>
              <a:t>bancnet</a:t>
            </a:r>
            <a:r>
              <a:rPr lang="pl-PL" dirty="0" smtClean="0"/>
              <a:t>-online-</a:t>
            </a:r>
            <a:r>
              <a:rPr lang="pl-PL" dirty="0" err="1" smtClean="0"/>
              <a:t>how</a:t>
            </a:r>
            <a:r>
              <a:rPr lang="pl-PL" dirty="0" smtClean="0"/>
              <a:t>-to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7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BancNet</a:t>
            </a:r>
            <a:r>
              <a:rPr lang="en-US" dirty="0" smtClean="0"/>
              <a:t> Interbank Fund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Allied Bank </a:t>
            </a:r>
          </a:p>
          <a:p>
            <a:r>
              <a:rPr lang="en-US" dirty="0" smtClean="0"/>
              <a:t>Allied Savings Bank </a:t>
            </a:r>
          </a:p>
          <a:p>
            <a:r>
              <a:rPr lang="en-US" dirty="0" smtClean="0"/>
              <a:t>Asia United Bank </a:t>
            </a:r>
          </a:p>
          <a:p>
            <a:r>
              <a:rPr lang="en-US" dirty="0" err="1" smtClean="0"/>
              <a:t>Chinatrust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CityState</a:t>
            </a:r>
            <a:r>
              <a:rPr lang="en-US" dirty="0" smtClean="0"/>
              <a:t> Savings Bank </a:t>
            </a:r>
          </a:p>
          <a:p>
            <a:r>
              <a:rPr lang="en-US" dirty="0" smtClean="0"/>
              <a:t>Development Bank of the Philippines (DBP) </a:t>
            </a:r>
          </a:p>
          <a:p>
            <a:r>
              <a:rPr lang="en-US" dirty="0" err="1" smtClean="0"/>
              <a:t>Equicom</a:t>
            </a:r>
            <a:r>
              <a:rPr lang="en-US" dirty="0" smtClean="0"/>
              <a:t> Savings Bank </a:t>
            </a:r>
          </a:p>
          <a:p>
            <a:r>
              <a:rPr lang="en-US" dirty="0" smtClean="0"/>
              <a:t>Enterprise Bank </a:t>
            </a:r>
          </a:p>
          <a:p>
            <a:r>
              <a:rPr lang="en-US" dirty="0" smtClean="0"/>
              <a:t>Isla Bank </a:t>
            </a:r>
          </a:p>
          <a:p>
            <a:r>
              <a:rPr lang="en-US" dirty="0" err="1" smtClean="0"/>
              <a:t>Landbank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Malayan Savings Bank </a:t>
            </a:r>
          </a:p>
          <a:p>
            <a:r>
              <a:rPr lang="en-US" dirty="0" err="1" smtClean="0"/>
              <a:t>Maybank</a:t>
            </a:r>
            <a:endParaRPr lang="en-US" dirty="0" smtClean="0"/>
          </a:p>
          <a:p>
            <a:r>
              <a:rPr lang="en-US" dirty="0" smtClean="0"/>
              <a:t>Philippine Bank of Communications (</a:t>
            </a:r>
            <a:r>
              <a:rPr lang="en-US" dirty="0" err="1" smtClean="0"/>
              <a:t>PBCom</a:t>
            </a:r>
            <a:r>
              <a:rPr lang="en-US" dirty="0" smtClean="0"/>
              <a:t>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Philippine Business Bank </a:t>
            </a:r>
          </a:p>
          <a:p>
            <a:r>
              <a:rPr lang="en-US" dirty="0" err="1" smtClean="0"/>
              <a:t>Philtrust</a:t>
            </a:r>
            <a:r>
              <a:rPr lang="en-US" dirty="0" smtClean="0"/>
              <a:t> Bank </a:t>
            </a:r>
          </a:p>
          <a:p>
            <a:r>
              <a:rPr lang="en-US" dirty="0" smtClean="0"/>
              <a:t>Postal Bank </a:t>
            </a:r>
          </a:p>
          <a:p>
            <a:r>
              <a:rPr lang="en-US" dirty="0" smtClean="0"/>
              <a:t>QCRB </a:t>
            </a:r>
          </a:p>
          <a:p>
            <a:r>
              <a:rPr lang="en-US" dirty="0" smtClean="0"/>
              <a:t>Robinsons Bank </a:t>
            </a:r>
          </a:p>
          <a:p>
            <a:r>
              <a:rPr lang="en-US" dirty="0" smtClean="0"/>
              <a:t>Security Bank </a:t>
            </a:r>
          </a:p>
          <a:p>
            <a:r>
              <a:rPr lang="en-US" dirty="0" smtClean="0"/>
              <a:t>Security Savings Bank </a:t>
            </a:r>
          </a:p>
          <a:p>
            <a:r>
              <a:rPr lang="en-US" dirty="0" smtClean="0"/>
              <a:t>Standard Chartered Bank </a:t>
            </a:r>
          </a:p>
          <a:p>
            <a:r>
              <a:rPr lang="en-US" dirty="0" smtClean="0"/>
              <a:t>Sterling Bank of Asia </a:t>
            </a:r>
          </a:p>
          <a:p>
            <a:r>
              <a:rPr lang="en-US" dirty="0" smtClean="0"/>
              <a:t>UCPB Savings Bank (not the regular UCPB commercial bank) </a:t>
            </a:r>
          </a:p>
          <a:p>
            <a:r>
              <a:rPr lang="en-US" dirty="0" smtClean="0"/>
              <a:t>Veterans Bank </a:t>
            </a:r>
          </a:p>
          <a:p>
            <a:r>
              <a:rPr lang="en-US" dirty="0" smtClean="0"/>
              <a:t>Wealth Bank </a:t>
            </a:r>
          </a:p>
          <a:p>
            <a:r>
              <a:rPr lang="en-US" dirty="0" smtClean="0"/>
              <a:t>World Partners Bank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49177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www.dragonpay.ph</a:t>
            </a:r>
            <a:r>
              <a:rPr lang="pl-PL" dirty="0" smtClean="0"/>
              <a:t>/</a:t>
            </a:r>
            <a:r>
              <a:rPr lang="pl-PL" dirty="0" err="1" smtClean="0"/>
              <a:t>bancnet</a:t>
            </a:r>
            <a:r>
              <a:rPr lang="pl-PL" dirty="0" smtClean="0"/>
              <a:t>-online-</a:t>
            </a:r>
            <a:r>
              <a:rPr lang="pl-PL" dirty="0" err="1" smtClean="0"/>
              <a:t>how</a:t>
            </a:r>
            <a:r>
              <a:rPr lang="pl-PL" dirty="0" smtClean="0"/>
              <a:t>-to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044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177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www.dragonpay.ph</a:t>
            </a:r>
            <a:r>
              <a:rPr lang="pl-PL" dirty="0" smtClean="0"/>
              <a:t>/</a:t>
            </a:r>
            <a:r>
              <a:rPr lang="pl-PL" dirty="0" err="1" smtClean="0"/>
              <a:t>bancnet</a:t>
            </a:r>
            <a:r>
              <a:rPr lang="pl-PL" dirty="0" smtClean="0"/>
              <a:t>-online-</a:t>
            </a:r>
            <a:r>
              <a:rPr lang="pl-PL" dirty="0" err="1" smtClean="0"/>
              <a:t>how</a:t>
            </a:r>
            <a:r>
              <a:rPr lang="pl-PL" dirty="0" smtClean="0"/>
              <a:t>-to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36" y="784308"/>
            <a:ext cx="4594178" cy="36638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006" y="2987827"/>
            <a:ext cx="4580994" cy="36533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080000" y="1070379"/>
            <a:ext cx="406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Step 1: Customer selects </a:t>
            </a:r>
            <a:r>
              <a:rPr lang="en-US" dirty="0" err="1" smtClean="0"/>
              <a:t>BancNet</a:t>
            </a:r>
            <a:r>
              <a:rPr lang="en-US" dirty="0" smtClean="0"/>
              <a:t> Online from the dropdown list of Fund Sources.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4704" y="4556438"/>
            <a:ext cx="406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Step 2: Customer needs to confirm email address.  </a:t>
            </a:r>
            <a:r>
              <a:rPr lang="en-US" dirty="0" err="1" smtClean="0"/>
              <a:t>Dragonpay</a:t>
            </a:r>
            <a:r>
              <a:rPr lang="en-US" dirty="0" smtClean="0"/>
              <a:t> will send its instructions and payment confirmation via email.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3972" y="1884249"/>
            <a:ext cx="406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ank will charge customer a service fee of PHP25.00.  The fee is shared between customer bank and </a:t>
            </a:r>
            <a:r>
              <a:rPr lang="en-US" dirty="0" err="1" smtClean="0"/>
              <a:t>BancNet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-285582"/>
            <a:ext cx="8229600" cy="1143000"/>
          </a:xfrm>
        </p:spPr>
        <p:txBody>
          <a:bodyPr/>
          <a:lstStyle/>
          <a:p>
            <a:r>
              <a:rPr lang="en-US" dirty="0" err="1" smtClean="0"/>
              <a:t>Dragonpay</a:t>
            </a:r>
            <a:r>
              <a:rPr lang="en-US" dirty="0" smtClean="0"/>
              <a:t> payment with </a:t>
            </a:r>
            <a:r>
              <a:rPr lang="en-US" dirty="0" err="1" smtClean="0"/>
              <a:t>BancNet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17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177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www.dragonpay.ph</a:t>
            </a:r>
            <a:r>
              <a:rPr lang="pl-PL" dirty="0" smtClean="0"/>
              <a:t>/</a:t>
            </a:r>
            <a:r>
              <a:rPr lang="pl-PL" dirty="0" err="1" smtClean="0"/>
              <a:t>bancnet</a:t>
            </a:r>
            <a:r>
              <a:rPr lang="pl-PL" dirty="0" smtClean="0"/>
              <a:t>-online-</a:t>
            </a:r>
            <a:r>
              <a:rPr lang="pl-PL" dirty="0" err="1" smtClean="0"/>
              <a:t>how</a:t>
            </a:r>
            <a:r>
              <a:rPr lang="pl-PL" dirty="0" smtClean="0"/>
              <a:t>-to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538"/>
            <a:ext cx="5369589" cy="37825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7826" y="655314"/>
            <a:ext cx="3806174" cy="6186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Step 3: </a:t>
            </a:r>
          </a:p>
          <a:p>
            <a:r>
              <a:rPr lang="en-US" dirty="0" smtClean="0"/>
              <a:t>1. Customer opens the email instruction received from </a:t>
            </a:r>
            <a:r>
              <a:rPr lang="en-US" dirty="0" err="1" smtClean="0"/>
              <a:t>Dragonpay</a:t>
            </a:r>
            <a:r>
              <a:rPr lang="en-US" dirty="0" smtClean="0"/>
              <a:t> after the confirmation in Step 2.  </a:t>
            </a:r>
          </a:p>
          <a:p>
            <a:endParaRPr lang="en-US" dirty="0"/>
          </a:p>
          <a:p>
            <a:r>
              <a:rPr lang="en-US" dirty="0" smtClean="0"/>
              <a:t>2. Customer logs in to </a:t>
            </a:r>
            <a:r>
              <a:rPr lang="en-US" dirty="0" err="1" smtClean="0"/>
              <a:t>BancNet</a:t>
            </a:r>
            <a:r>
              <a:rPr lang="en-US" dirty="0" smtClean="0"/>
              <a:t> Online link in item #1 of the instruction. </a:t>
            </a:r>
          </a:p>
          <a:p>
            <a:endParaRPr lang="en-US" dirty="0"/>
          </a:p>
          <a:p>
            <a:r>
              <a:rPr lang="en-US" dirty="0" smtClean="0"/>
              <a:t>Customer will be directed to the </a:t>
            </a:r>
            <a:r>
              <a:rPr lang="en-US" dirty="0" err="1" smtClean="0"/>
              <a:t>BancNet</a:t>
            </a:r>
            <a:r>
              <a:rPr lang="en-US" dirty="0" smtClean="0"/>
              <a:t> Online page of your bank.   </a:t>
            </a:r>
          </a:p>
          <a:p>
            <a:endParaRPr lang="en-US" dirty="0"/>
          </a:p>
          <a:p>
            <a:r>
              <a:rPr lang="en-US" dirty="0" smtClean="0"/>
              <a:t>3. Customer clicks the “I Agree” to proceed.  </a:t>
            </a:r>
          </a:p>
          <a:p>
            <a:endParaRPr lang="en-US" dirty="0"/>
          </a:p>
          <a:p>
            <a:r>
              <a:rPr lang="en-US" dirty="0" smtClean="0"/>
              <a:t>4. Customer chooses Interbank Fund Transfer from the list of menu options.  Provides ATM card details and PIN accurately.</a:t>
            </a:r>
          </a:p>
          <a:p>
            <a:endParaRPr lang="en-US" dirty="0" smtClean="0"/>
          </a:p>
          <a:p>
            <a:r>
              <a:rPr lang="en-US" dirty="0" smtClean="0"/>
              <a:t>In the “TO:” section, select bank indicated in the email instruction.  Click the Submit button when done.</a:t>
            </a:r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457200" y="-19221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Dragonpay</a:t>
            </a:r>
            <a:r>
              <a:rPr lang="en-US" dirty="0" smtClean="0"/>
              <a:t> payment with </a:t>
            </a:r>
            <a:r>
              <a:rPr lang="en-US" dirty="0" err="1" smtClean="0"/>
              <a:t>BancNet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554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491779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http://</a:t>
            </a:r>
            <a:r>
              <a:rPr lang="pl-PL" dirty="0" err="1" smtClean="0"/>
              <a:t>www.dragonpay.ph</a:t>
            </a:r>
            <a:r>
              <a:rPr lang="pl-PL" dirty="0" smtClean="0"/>
              <a:t>/</a:t>
            </a:r>
            <a:r>
              <a:rPr lang="pl-PL" dirty="0" err="1" smtClean="0"/>
              <a:t>bancnet</a:t>
            </a:r>
            <a:r>
              <a:rPr lang="pl-PL" dirty="0" smtClean="0"/>
              <a:t>-online-</a:t>
            </a:r>
            <a:r>
              <a:rPr lang="pl-PL" dirty="0" err="1" smtClean="0"/>
              <a:t>how</a:t>
            </a:r>
            <a:r>
              <a:rPr lang="pl-PL" dirty="0" smtClean="0"/>
              <a:t>-to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942"/>
            <a:ext cx="5715000" cy="387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20" y="3295768"/>
            <a:ext cx="4372479" cy="347612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337826" y="1110757"/>
            <a:ext cx="380617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effectLst/>
              </a:rPr>
              <a:t>Step 4</a:t>
            </a:r>
            <a:r>
              <a:rPr lang="en-US" dirty="0" smtClean="0"/>
              <a:t>: If fund transfer is successful, </a:t>
            </a:r>
            <a:r>
              <a:rPr lang="en-US" b="1" dirty="0" err="1" smtClean="0"/>
              <a:t>BancNet</a:t>
            </a:r>
            <a:r>
              <a:rPr lang="en-US" b="1" dirty="0" smtClean="0"/>
              <a:t> Online</a:t>
            </a:r>
            <a:r>
              <a:rPr lang="en-US" dirty="0" smtClean="0"/>
              <a:t> will display a 6-digit </a:t>
            </a:r>
            <a:r>
              <a:rPr lang="en-US" b="1" dirty="0" smtClean="0"/>
              <a:t>Trace No.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This number will be used by the customer to verify fund transfer with </a:t>
            </a:r>
            <a:r>
              <a:rPr lang="en-US" b="1" dirty="0" err="1" smtClean="0"/>
              <a:t>Dragonpay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93380" y="452349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5: Customer clicks the validation link indicated in the </a:t>
            </a:r>
            <a:r>
              <a:rPr lang="en-US" dirty="0" err="1" smtClean="0"/>
              <a:t>Dragonpay</a:t>
            </a:r>
            <a:r>
              <a:rPr lang="en-US" dirty="0" smtClean="0"/>
              <a:t> email instruction.  Enter the Trace No. when prompted and click the Validate button to complete the payment cycle.</a:t>
            </a:r>
            <a:endParaRPr lang="en-US" dirty="0"/>
          </a:p>
        </p:txBody>
      </p:sp>
      <p:sp>
        <p:nvSpPr>
          <p:cNvPr id="12" name="Title 7"/>
          <p:cNvSpPr txBox="1">
            <a:spLocks/>
          </p:cNvSpPr>
          <p:nvPr/>
        </p:nvSpPr>
        <p:spPr>
          <a:xfrm>
            <a:off x="457200" y="-192212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Dragonpay</a:t>
            </a:r>
            <a:r>
              <a:rPr lang="en-US" dirty="0" smtClean="0"/>
              <a:t> payment with </a:t>
            </a:r>
            <a:r>
              <a:rPr lang="en-US" dirty="0" err="1" smtClean="0"/>
              <a:t>BancNet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0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876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Dragonpay</a:t>
            </a:r>
            <a:r>
              <a:rPr lang="en-US" dirty="0"/>
              <a:t> </a:t>
            </a:r>
            <a:r>
              <a:rPr lang="en-US" dirty="0" smtClean="0"/>
              <a:t>payment with </a:t>
            </a:r>
            <a:br>
              <a:rPr lang="en-US" dirty="0" smtClean="0"/>
            </a:br>
            <a:r>
              <a:rPr lang="en-US" dirty="0" err="1" smtClean="0"/>
              <a:t>Unionbank</a:t>
            </a:r>
            <a:r>
              <a:rPr lang="en-US" dirty="0" smtClean="0"/>
              <a:t> Internet Banking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382" y="1247694"/>
            <a:ext cx="3810000" cy="279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283" y="429318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1: Shop online and go through the normal checkout process.  Choose </a:t>
            </a:r>
            <a:r>
              <a:rPr lang="en-US" dirty="0" err="1" smtClean="0"/>
              <a:t>Dragonpay</a:t>
            </a:r>
            <a:r>
              <a:rPr lang="en-US" dirty="0" smtClean="0"/>
              <a:t> as the payment option.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397249"/>
            <a:ext cx="3810000" cy="299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14800" y="543229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Step 2: Customer will be prompted for the payment fund source.  Choose among the Online Bank payment options.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0370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www.dragonpay.ph</a:t>
            </a:r>
            <a:r>
              <a:rPr lang="en-US" dirty="0" smtClean="0"/>
              <a:t>/how-to-use-</a:t>
            </a:r>
            <a:r>
              <a:rPr lang="en-US" dirty="0" err="1" smtClean="0"/>
              <a:t>dragonpay</a:t>
            </a:r>
            <a:r>
              <a:rPr lang="en-US" dirty="0" smtClean="0"/>
              <a:t>-online-bank-deposit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390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1246</Words>
  <Application>Microsoft Macintosh PowerPoint</Application>
  <PresentationFormat>On-screen Show (4:3)</PresentationFormat>
  <Paragraphs>146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Accepting E-Commerce Payments Online with Dragonpay</vt:lpstr>
      <vt:lpstr>Disclaimer</vt:lpstr>
      <vt:lpstr>Dragonpay Online Payment Collection</vt:lpstr>
      <vt:lpstr>Dragonpay with BancNet Online Banking</vt:lpstr>
      <vt:lpstr>BancNet Interbank Fund Transfer</vt:lpstr>
      <vt:lpstr>Dragonpay payment with BancNet</vt:lpstr>
      <vt:lpstr>PowerPoint Presentation</vt:lpstr>
      <vt:lpstr>PowerPoint Presentation</vt:lpstr>
      <vt:lpstr>Dragonpay payment with  Unionbank Internet Banking</vt:lpstr>
      <vt:lpstr>Dragonpay payment with  Unionbank Internet Banking</vt:lpstr>
      <vt:lpstr>Dragonpay payment with  Unionbank Internet Banking</vt:lpstr>
      <vt:lpstr>Dragonpay Over the Counter Banking</vt:lpstr>
      <vt:lpstr>Dragonpay Over the Counter Banking</vt:lpstr>
      <vt:lpstr>Dragonpay payment through  offline bank deposit </vt:lpstr>
      <vt:lpstr>Dragonpay payment through  offline bank deposit </vt:lpstr>
      <vt:lpstr>Dragonpay payment through  offline bank deposit </vt:lpstr>
      <vt:lpstr>Dragonpay payment through  offline bank deposit </vt:lpstr>
      <vt:lpstr>Dragonpay payment through  offline bank deposit </vt:lpstr>
      <vt:lpstr>Dragonpay Over the Counter  Non-Bank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Accepting E-Commerce Payments Online</dc:title>
  <dc:creator>Apple</dc:creator>
  <cp:lastModifiedBy>Apple</cp:lastModifiedBy>
  <cp:revision>9</cp:revision>
  <dcterms:created xsi:type="dcterms:W3CDTF">2013-11-05T01:41:42Z</dcterms:created>
  <dcterms:modified xsi:type="dcterms:W3CDTF">2013-11-05T07:37:27Z</dcterms:modified>
</cp:coreProperties>
</file>